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26"/>
  </p:notesMasterIdLst>
  <p:handoutMasterIdLst>
    <p:handoutMasterId r:id="rId27"/>
  </p:handoutMasterIdLst>
  <p:sldIdLst>
    <p:sldId id="265" r:id="rId2"/>
    <p:sldId id="470" r:id="rId3"/>
    <p:sldId id="472" r:id="rId4"/>
    <p:sldId id="473" r:id="rId5"/>
    <p:sldId id="475" r:id="rId6"/>
    <p:sldId id="476" r:id="rId7"/>
    <p:sldId id="481" r:id="rId8"/>
    <p:sldId id="495" r:id="rId9"/>
    <p:sldId id="496" r:id="rId10"/>
    <p:sldId id="497" r:id="rId11"/>
    <p:sldId id="498" r:id="rId12"/>
    <p:sldId id="501" r:id="rId13"/>
    <p:sldId id="503" r:id="rId14"/>
    <p:sldId id="538" r:id="rId15"/>
    <p:sldId id="539" r:id="rId16"/>
    <p:sldId id="540" r:id="rId17"/>
    <p:sldId id="541" r:id="rId18"/>
    <p:sldId id="482" r:id="rId19"/>
    <p:sldId id="483" r:id="rId20"/>
    <p:sldId id="484" r:id="rId21"/>
    <p:sldId id="489" r:id="rId22"/>
    <p:sldId id="490" r:id="rId23"/>
    <p:sldId id="542" r:id="rId24"/>
    <p:sldId id="494" r:id="rId25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6" autoAdjust="0"/>
    <p:restoredTop sz="94676" autoAdjust="0"/>
  </p:normalViewPr>
  <p:slideViewPr>
    <p:cSldViewPr snapToObjects="1">
      <p:cViewPr>
        <p:scale>
          <a:sx n="50" d="100"/>
          <a:sy n="50" d="100"/>
        </p:scale>
        <p:origin x="-187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mecsrv02\sef\DCOCEB\Documentos%20Compartilhados\COEM%20-%20Documentos%20Compartilhados\2014\EM%20Inovador\FNDE\FNDE%20GERAL%20ProEMI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6667101695161027E-2"/>
          <c:y val="0.10381454177234356"/>
          <c:w val="0.72957256033603513"/>
          <c:h val="0.8961854582276565"/>
        </c:manualLayout>
      </c:layout>
      <c:pie3DChart>
        <c:varyColors val="1"/>
        <c:ser>
          <c:idx val="0"/>
          <c:order val="0"/>
          <c:spPr>
            <a:solidFill>
              <a:srgbClr val="FFC000"/>
            </a:solidFill>
          </c:spPr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dLbl>
              <c:idx val="1"/>
              <c:layout>
                <c:manualLayout>
                  <c:x val="-9.8951258105259274E-2"/>
                  <c:y val="-0.2221541168181177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Percent val="1"/>
          </c:dLbls>
          <c:cat>
            <c:strRef>
              <c:f>'Censo 2013 Matricula'!$B$14:$E$14</c:f>
              <c:strCache>
                <c:ptCount val="4"/>
                <c:pt idx="0">
                  <c:v>Federal</c:v>
                </c:pt>
                <c:pt idx="1">
                  <c:v>Estadual</c:v>
                </c:pt>
                <c:pt idx="2">
                  <c:v>Municipal</c:v>
                </c:pt>
                <c:pt idx="3">
                  <c:v>Privada</c:v>
                </c:pt>
              </c:strCache>
            </c:strRef>
          </c:cat>
          <c:val>
            <c:numRef>
              <c:f>'Censo 2013 Matricula'!$B$15:$E$15</c:f>
              <c:numCache>
                <c:formatCode>_-* #,##0_-;\-* #,##0_-;_-* "-"_-;_-@_-</c:formatCode>
                <c:ptCount val="4"/>
                <c:pt idx="0">
                  <c:v>138194</c:v>
                </c:pt>
                <c:pt idx="1">
                  <c:v>7046953</c:v>
                </c:pt>
                <c:pt idx="2">
                  <c:v>62629</c:v>
                </c:pt>
                <c:pt idx="3">
                  <c:v>1065039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zero"/>
  </c:chart>
  <c:spPr>
    <a:noFill/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D1535C-4AF3-4366-9888-5F295CEBD419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54B4C7-4AAE-42DE-9A75-01C1BAC89C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9E154B-9B7B-4F36-B3F3-7508D8D9C2C9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A8B624-A67C-4AF2-8840-1CEB27C2C0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3EF760-721C-4267-AE9F-40176C4122B3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6C9A6-AF85-449A-8AA0-3CA3F2B83516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ED243-6B11-4B42-BCB8-CF0B23271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DC833-F55C-40BC-A4F5-CF7A39ABAF0F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CB947-D61E-44CF-A050-3DD533E95D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CD983-F4BA-4158-8549-ABCC034B2E84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41D4C-A5AD-42D4-9E49-4B75F7D96E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34A608-250E-41AE-B530-79FE98D95B5B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4EF2FE-EEDC-4897-B6B5-53CC2A84DA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455C8-B606-4E34-AB2B-0B8865EC1AAD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2E79B-A362-4CF1-8DA5-135AD73D04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C9B9-0A44-458D-BC37-965D1C61652B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5CF38-FC54-4D69-89D4-FD62C6938F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62431-94B3-41D3-A6CF-23D81D578E63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01857-D7FD-48C1-83CE-6C65E9730C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1485E7-821B-49F3-9036-5879BF0856AF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B129DB-C1DA-4422-8516-3A5DE4A38F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3C3B8-63F9-4D62-B9A2-1CE846530340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76217-4307-4DEE-8986-190489049B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" name="Conector reto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1B6949-A84A-4627-9FD3-DAF6268552EE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A4409D-E203-45CD-A77B-354420FEAA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E72966-75C5-4BB8-9183-34BBBE561B31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82C6AC-3054-49C6-9991-B4D39F9334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1BB778-6795-4C4B-B67A-1D7D1E39C5D6}" type="datetimeFigureOut">
              <a:rPr lang="pt-BR"/>
              <a:pPr>
                <a:defRPr/>
              </a:pPr>
              <a:t>21/10/2014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354C11-FF63-4055-961B-2F60DDAA75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0" r:id="rId4"/>
    <p:sldLayoutId id="2147484131" r:id="rId5"/>
    <p:sldLayoutId id="2147484138" r:id="rId6"/>
    <p:sldLayoutId id="2147484132" r:id="rId7"/>
    <p:sldLayoutId id="2147484139" r:id="rId8"/>
    <p:sldLayoutId id="2147484140" r:id="rId9"/>
    <p:sldLayoutId id="2147484133" r:id="rId10"/>
    <p:sldLayoutId id="21474841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-26988"/>
            <a:ext cx="9164638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22288" y="188913"/>
            <a:ext cx="8229600" cy="2079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100" dirty="0">
                <a:solidFill>
                  <a:schemeClr val="bg1"/>
                </a:solidFill>
                <a:latin typeface="+mn-lt"/>
              </a:rPr>
              <a:t>MINISTÉRIO DA EDUCAÇÃO</a:t>
            </a:r>
            <a:br>
              <a:rPr lang="pt-BR" sz="3100" dirty="0">
                <a:solidFill>
                  <a:schemeClr val="bg1"/>
                </a:solidFill>
                <a:latin typeface="+mn-lt"/>
              </a:rPr>
            </a:br>
            <a:r>
              <a:rPr lang="pt-BR" sz="3100" dirty="0" smtClean="0">
                <a:solidFill>
                  <a:schemeClr val="bg1"/>
                </a:solidFill>
                <a:latin typeface="+mn-lt"/>
              </a:rPr>
              <a:t>SECRETARIA </a:t>
            </a:r>
            <a:r>
              <a:rPr lang="pt-BR" sz="3100" dirty="0">
                <a:solidFill>
                  <a:schemeClr val="bg1"/>
                </a:solidFill>
                <a:latin typeface="+mn-lt"/>
              </a:rPr>
              <a:t>DE EDUCAÇÃO </a:t>
            </a:r>
            <a:r>
              <a:rPr lang="pt-BR" sz="3100" dirty="0" smtClean="0">
                <a:solidFill>
                  <a:schemeClr val="bg1"/>
                </a:solidFill>
                <a:latin typeface="+mn-lt"/>
              </a:rPr>
              <a:t>BÁSICA</a:t>
            </a:r>
            <a:br>
              <a:rPr lang="pt-BR" sz="3100" dirty="0" smtClean="0">
                <a:solidFill>
                  <a:schemeClr val="bg1"/>
                </a:solidFill>
                <a:latin typeface="+mn-lt"/>
              </a:rPr>
            </a:br>
            <a:r>
              <a:rPr lang="pt-BR" sz="3100" b="1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Diretoria de Currículos e Educação Integral</a:t>
            </a:r>
            <a:r>
              <a:rPr lang="pt-BR" sz="3200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pt-BR" sz="3200" dirty="0">
                <a:solidFill>
                  <a:schemeClr val="bg2">
                    <a:lumMod val="75000"/>
                  </a:schemeClr>
                </a:solidFill>
              </a:rPr>
            </a:br>
            <a:endParaRPr lang="pt-BR" sz="32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22288" y="2492375"/>
            <a:ext cx="8010525" cy="40814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FFCC00"/>
              </a:buClr>
              <a:buSzPct val="70000"/>
              <a:defRPr/>
            </a:pPr>
            <a:r>
              <a:rPr lang="pt-BR" sz="3600" b="1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Política do  Ensino Médio no Brasil Programas e ações do MEC</a:t>
            </a:r>
          </a:p>
          <a:p>
            <a:pPr marL="342900" indent="-342900" algn="ctr">
              <a:spcBef>
                <a:spcPct val="20000"/>
              </a:spcBef>
              <a:buClr>
                <a:srgbClr val="FFCC00"/>
              </a:buClr>
              <a:buSzPct val="70000"/>
              <a:defRPr/>
            </a:pPr>
            <a:endParaRPr lang="pt-BR" sz="280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  <a:p>
            <a:pPr marL="342900" indent="-342900" algn="ctr">
              <a:spcBef>
                <a:spcPct val="20000"/>
              </a:spcBef>
              <a:buClr>
                <a:srgbClr val="FFCC00"/>
              </a:buClr>
              <a:buSzPct val="70000"/>
              <a:defRPr/>
            </a:pPr>
            <a:r>
              <a:rPr lang="pt-BR" sz="28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Clarice Salete </a:t>
            </a:r>
            <a:r>
              <a:rPr lang="pt-BR" sz="2800" dirty="0" err="1">
                <a:solidFill>
                  <a:schemeClr val="bg1"/>
                </a:solidFill>
                <a:latin typeface="+mn-lt"/>
                <a:ea typeface="+mj-ea"/>
                <a:cs typeface="+mj-cs"/>
              </a:rPr>
              <a:t>Traversini</a:t>
            </a:r>
            <a:endParaRPr lang="pt-BR" sz="280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  <a:p>
            <a:pPr marL="342900" indent="-342900" algn="ctr">
              <a:spcBef>
                <a:spcPct val="20000"/>
              </a:spcBef>
              <a:buClr>
                <a:srgbClr val="FFCC00"/>
              </a:buClr>
              <a:buSzPct val="70000"/>
              <a:defRPr/>
            </a:pPr>
            <a:endParaRPr lang="pt-BR" sz="280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  <a:p>
            <a:pPr marL="342900" indent="-342900" algn="ctr">
              <a:spcBef>
                <a:spcPct val="20000"/>
              </a:spcBef>
              <a:buClr>
                <a:srgbClr val="FFCC00"/>
              </a:buClr>
              <a:buSzPct val="70000"/>
              <a:defRPr/>
            </a:pPr>
            <a:r>
              <a:rPr lang="pt-BR" sz="24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II Seminário Nacional do Pacto pelo Fortalecimento do Ensino Médio- 20-21/10/2014</a:t>
            </a:r>
          </a:p>
          <a:p>
            <a:pPr marL="342900" indent="-342900" algn="ctr">
              <a:spcBef>
                <a:spcPct val="20000"/>
              </a:spcBef>
              <a:buClr>
                <a:srgbClr val="FFCC00"/>
              </a:buClr>
              <a:buSzPct val="70000"/>
              <a:defRPr/>
            </a:pPr>
            <a:endParaRPr lang="pt-BR" sz="280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69900" y="1268413"/>
            <a:ext cx="8213725" cy="54006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pt-BR" sz="2000" smtClean="0"/>
              <a:t>Universalização do atendimento dos 15 aos 17 anos – até 2016 (mudança na CF e LDB) e adequação idade ano escolar;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BR" sz="2000" smtClean="0"/>
              <a:t>Ampliação da  jornada para Ensino Médio Integral;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000" smtClean="0">
                <a:solidFill>
                  <a:srgbClr val="FF0000"/>
                </a:solidFill>
              </a:rPr>
              <a:t>Garantia da formação dos professores e demais profissionais da escola com recursos públicos;</a:t>
            </a:r>
            <a:endParaRPr lang="pt-BR" sz="2000" smtClean="0">
              <a:solidFill>
                <a:srgbClr val="FF0000"/>
              </a:solidFill>
            </a:endParaRPr>
          </a:p>
          <a:p>
            <a:pPr algn="just" eaLnBrk="1" hangingPunct="1">
              <a:buFont typeface="Wingdings" pitchFamily="2" charset="2"/>
              <a:buChar char="ü"/>
            </a:pPr>
            <a:r>
              <a:rPr lang="pt-BR" sz="2000" smtClean="0">
                <a:solidFill>
                  <a:srgbClr val="FF0000"/>
                </a:solidFill>
              </a:rPr>
              <a:t>Redesenho curricular nacional;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000" smtClean="0"/>
              <a:t>Enfrentamento da falta de professores em disciplinas e regiões específicas;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BR" sz="2000" smtClean="0"/>
              <a:t>Ampliação e estímulo ao acesso ao Ensino Médio Diurno;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BR" sz="2000" smtClean="0"/>
              <a:t>Melhoria das condições de oferta do Ensino Médio Noturno para os estudantes trabalhadores que dele precisam;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000" smtClean="0"/>
              <a:t>Ampliação e adequação da rede física escolar;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000" smtClean="0"/>
              <a:t>Ampliação da oferta de educação profissional integrada e concomitante ao ensino médio;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000" smtClean="0"/>
              <a:t>Universalização  do ENEM.</a:t>
            </a:r>
            <a:endParaRPr lang="pt-BR" sz="2000" smtClean="0"/>
          </a:p>
          <a:p>
            <a:pPr eaLnBrk="1" hangingPunct="1">
              <a:buFont typeface="Arial" charset="0"/>
              <a:buNone/>
            </a:pPr>
            <a:endParaRPr lang="pt-BR" sz="2000" smtClean="0"/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46088" y="404813"/>
            <a:ext cx="8229600" cy="5762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PRINCIPAIS DESAFIOS – Ensino Médio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>
          <a:xfrm>
            <a:off x="469900" y="1557338"/>
            <a:ext cx="8213725" cy="4392612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pt-BR" sz="2800" dirty="0" smtClean="0"/>
              <a:t>O </a:t>
            </a:r>
            <a:r>
              <a:rPr lang="pt-BR" sz="2800" dirty="0"/>
              <a:t>Pacto Nacional pelo Fortalecimento do Ensino Médio, instituído pela Portaria nº 1.140, de 22 de novembro de 2013, representa a articulação e a coordenação de ações e estratégias entre a União e os governos estaduais e distrital  na formulação e implementação de políticas para elevar o padrão de qualidade do Ensino Médio brasileiro, em suas diferentes modalidades, orientado pela perspectiva de inclusão de todos que a ele tem direito</a:t>
            </a:r>
            <a:r>
              <a:rPr lang="pt-BR" sz="2000" dirty="0"/>
              <a:t>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pt-BR" sz="2000" dirty="0" smtClean="0"/>
          </a:p>
          <a:p>
            <a:pPr eaLnBrk="1" hangingPunct="1">
              <a:buFont typeface="Arial" charset="0"/>
              <a:buNone/>
              <a:defRPr/>
            </a:pPr>
            <a:endParaRPr lang="pt-BR" sz="2000" dirty="0" smtClean="0"/>
          </a:p>
        </p:txBody>
      </p:sp>
      <p:sp>
        <p:nvSpPr>
          <p:cNvPr id="7" name="Retângulo 6"/>
          <p:cNvSpPr/>
          <p:nvPr/>
        </p:nvSpPr>
        <p:spPr>
          <a:xfrm>
            <a:off x="107504" y="260648"/>
            <a:ext cx="8936969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FFCC00"/>
              </a:buClr>
              <a:buSzPct val="70000"/>
              <a:defRPr/>
            </a:pP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PACTO NACIONAL PELO FORTALECIMENTO DO ENSINO MÉDIO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00050" y="1125538"/>
            <a:ext cx="8351838" cy="4897437"/>
          </a:xfrm>
        </p:spPr>
        <p:txBody>
          <a:bodyPr/>
          <a:lstStyle/>
          <a:p>
            <a:pPr marL="514350" indent="-514350" algn="just" eaLnBrk="1" hangingPunct="1">
              <a:spcAft>
                <a:spcPts val="1200"/>
              </a:spcAft>
              <a:buFont typeface="Calibri" pitchFamily="34" charset="0"/>
              <a:buAutoNum type="arabicPeriod"/>
            </a:pPr>
            <a:r>
              <a:rPr lang="pt-BR" sz="2600" smtClean="0"/>
              <a:t>Programa Ensino Médio Inovador- ProEMI</a:t>
            </a:r>
          </a:p>
          <a:p>
            <a:pPr marL="514350" indent="-514350" algn="just" eaLnBrk="1" hangingPunct="1">
              <a:spcAft>
                <a:spcPts val="1200"/>
              </a:spcAft>
              <a:buFont typeface="Calibri" pitchFamily="34" charset="0"/>
              <a:buAutoNum type="arabicPeriod"/>
            </a:pPr>
            <a:r>
              <a:rPr lang="pt-BR" sz="2600" smtClean="0"/>
              <a:t>Elaboração dos Direitos à Aprendizagem e ao  Desenvolvimento dos estudantes com o objetivo de organizar a Base Nacional Comum do Currículo, em consonância com o ENEM – linguagens, matemática, ciências humanas e ciências da natureza (em andamento).</a:t>
            </a:r>
          </a:p>
          <a:p>
            <a:pPr marL="514350" indent="-514350" algn="just" eaLnBrk="1" hangingPunct="1">
              <a:spcAft>
                <a:spcPts val="1200"/>
              </a:spcAft>
              <a:buFont typeface="Calibri" pitchFamily="34" charset="0"/>
              <a:buAutoNum type="arabicPeriod"/>
            </a:pPr>
            <a:r>
              <a:rPr lang="pt-BR" sz="2600" smtClean="0"/>
              <a:t>Estímulo ao ensino médio diurno e elaboração de proposta para o Ensino Médio Noturno (em andamento), que contemple os seguintes aspectos: tempos, espaços, currículo, gestão, metodologia;</a:t>
            </a:r>
          </a:p>
          <a:p>
            <a:pPr marL="514350" indent="-514350" algn="just" eaLnBrk="1" hangingPunct="1">
              <a:spcAft>
                <a:spcPts val="1200"/>
              </a:spcAft>
              <a:buFont typeface="Calibri" pitchFamily="34" charset="0"/>
              <a:buAutoNum type="arabicPeriod"/>
            </a:pPr>
            <a:endParaRPr lang="pt-BR" sz="2600" smtClean="0"/>
          </a:p>
          <a:p>
            <a:pPr marL="514350" indent="-514350" algn="just" eaLnBrk="1" hangingPunct="1">
              <a:buFont typeface="Arial" charset="0"/>
              <a:buNone/>
            </a:pPr>
            <a:endParaRPr lang="pt-BR" sz="1600" smtClean="0"/>
          </a:p>
          <a:p>
            <a:pPr lvl="2" algn="just" eaLnBrk="1" hangingPunct="1"/>
            <a:endParaRPr lang="pt-BR" smtClean="0"/>
          </a:p>
        </p:txBody>
      </p:sp>
      <p:sp>
        <p:nvSpPr>
          <p:cNvPr id="3072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188913"/>
            <a:ext cx="8639175" cy="720725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b="1" dirty="0" smtClean="0">
                <a:solidFill>
                  <a:srgbClr val="4F6228"/>
                </a:solidFill>
              </a:rPr>
              <a:t>Ações para o redesenho curricular.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706437"/>
          </a:xfrm>
        </p:spPr>
        <p:txBody>
          <a:bodyPr/>
          <a:lstStyle/>
          <a:p>
            <a:pPr>
              <a:defRPr/>
            </a:pPr>
            <a:r>
              <a:rPr lang="pt-BR" b="1" dirty="0" smtClean="0">
                <a:solidFill>
                  <a:schemeClr val="tx1"/>
                </a:solidFill>
              </a:rPr>
              <a:t>Programa Ensino Médio Inovador- </a:t>
            </a:r>
            <a:r>
              <a:rPr lang="pt-BR" b="1" dirty="0" err="1" smtClean="0">
                <a:solidFill>
                  <a:schemeClr val="tx1"/>
                </a:solidFill>
              </a:rPr>
              <a:t>ProEMI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7931150" cy="520541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pt-BR" dirty="0"/>
              <a:t>Programa Ensino Médio Inovador- </a:t>
            </a:r>
            <a:r>
              <a:rPr lang="pt-BR" dirty="0" err="1"/>
              <a:t>ProEMI</a:t>
            </a:r>
            <a:r>
              <a:rPr lang="pt-BR" dirty="0"/>
              <a:t>, instituído pela Portaria nº 971, de 9 de outubro de 2009, integra as ações do Plano de Desenvolvimento da Educação – PDE, como estratégia do Governo Federal para induzir as escolas à </a:t>
            </a:r>
            <a:r>
              <a:rPr lang="pt-BR" b="1" dirty="0"/>
              <a:t>elaboração do redesenho dos currículos do Ensino Médio para a oferta de educação de qualidade com foco na formação humana integral.</a:t>
            </a:r>
          </a:p>
          <a:p>
            <a:pPr>
              <a:defRPr/>
            </a:pPr>
            <a:endParaRPr lang="pt-BR" b="1" dirty="0"/>
          </a:p>
          <a:p>
            <a:pPr>
              <a:defRPr/>
            </a:pPr>
            <a:r>
              <a:rPr lang="pt-BR" dirty="0"/>
              <a:t>Os Projetos de Redesenho Curricular – PRC deverão apresentar ações na </a:t>
            </a:r>
            <a:r>
              <a:rPr lang="pt-BR" b="1" dirty="0"/>
              <a:t>perspectiva da integração curricular</a:t>
            </a:r>
            <a:r>
              <a:rPr lang="pt-BR" dirty="0"/>
              <a:t>, </a:t>
            </a:r>
            <a:r>
              <a:rPr lang="pt-BR" b="1" dirty="0"/>
              <a:t>articulando as dimensões do trabalho, da ciência, da cultura e da tecnologia, </a:t>
            </a:r>
            <a:r>
              <a:rPr lang="pt-BR" dirty="0"/>
              <a:t>conforme as Diretrizes Curriculares Nacionais para o Ensino Médio.</a:t>
            </a: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706437"/>
          </a:xfrm>
        </p:spPr>
        <p:txBody>
          <a:bodyPr/>
          <a:lstStyle/>
          <a:p>
            <a:pPr>
              <a:defRPr/>
            </a:pPr>
            <a:r>
              <a:rPr lang="pt-BR" b="1" dirty="0" smtClean="0">
                <a:solidFill>
                  <a:schemeClr val="tx1"/>
                </a:solidFill>
              </a:rPr>
              <a:t>Programa Ensino Médio Inovador- </a:t>
            </a:r>
            <a:r>
              <a:rPr lang="pt-BR" b="1" dirty="0" err="1" smtClean="0">
                <a:solidFill>
                  <a:schemeClr val="tx1"/>
                </a:solidFill>
              </a:rPr>
              <a:t>ProEMI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7931150" cy="520541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A adesão ao Programa Ensino Médio Inovador é realizada pelas Secretarias de Educação Estaduais e Distrital que indicam </a:t>
            </a:r>
            <a:r>
              <a:rPr lang="pt-BR" b="1" dirty="0"/>
              <a:t>as escolas que participarão do programa estas  recebem apoio técnico e financeiro por meio do Programa Dinheiro Direto na Escola – PDDE.</a:t>
            </a:r>
          </a:p>
          <a:p>
            <a:pPr>
              <a:defRPr/>
            </a:pPr>
            <a:endParaRPr lang="pt-BR" b="1" dirty="0"/>
          </a:p>
          <a:p>
            <a:pPr>
              <a:defRPr/>
            </a:pPr>
            <a:r>
              <a:rPr lang="pt-BR" dirty="0"/>
              <a:t>Podem participar as escolas de</a:t>
            </a:r>
            <a:r>
              <a:rPr lang="pt-BR" b="1" dirty="0"/>
              <a:t> Ensino Médio regular,  </a:t>
            </a:r>
            <a:r>
              <a:rPr lang="pt-BR" dirty="0"/>
              <a:t>de</a:t>
            </a:r>
            <a:r>
              <a:rPr lang="pt-BR" b="1" dirty="0"/>
              <a:t> EM integrado à Educação Profissional e </a:t>
            </a:r>
            <a:r>
              <a:rPr lang="pt-BR" dirty="0"/>
              <a:t>as escolas de </a:t>
            </a:r>
            <a:r>
              <a:rPr lang="pt-BR" b="1" dirty="0"/>
              <a:t>Curso Normal- Magistério.</a:t>
            </a: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092950" y="6308725"/>
            <a:ext cx="1871663" cy="3603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26627" name="Picture 2" descr="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" y="908050"/>
            <a:ext cx="901065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092950" y="6308725"/>
            <a:ext cx="1871663" cy="3603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27651" name="Picture 2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3" y="1552575"/>
            <a:ext cx="7666037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23850" y="1022350"/>
          <a:ext cx="8640960" cy="528636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640960"/>
              </a:tblGrid>
              <a:tr h="186811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ENSINO MÉDIO INOVADOR</a:t>
                      </a:r>
                    </a:p>
                    <a:p>
                      <a:endParaRPr lang="pt-B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t-BR" sz="2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8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 </a:t>
                      </a:r>
                      <a:r>
                        <a:rPr lang="pt-BR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ProEMI</a:t>
                      </a:r>
                      <a:r>
                        <a:rPr lang="pt-BR" sz="28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30150" marR="30150" marT="0" marB="0"/>
                </a:tc>
              </a:tr>
              <a:tr h="3418251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pt-BR" sz="3600" u="sng" dirty="0" smtClean="0">
                        <a:ea typeface="ＭＳ Ｐゴシック" pitchFamily="34" charset="-128"/>
                      </a:endParaRPr>
                    </a:p>
                    <a:p>
                      <a:pPr algn="ctr"/>
                      <a:r>
                        <a:rPr lang="pt-BR" sz="3200" dirty="0" smtClean="0">
                          <a:ea typeface="ＭＳ Ｐゴシック" pitchFamily="34" charset="-128"/>
                        </a:rPr>
                        <a:t>2012 – 10% das escolas</a:t>
                      </a:r>
                    </a:p>
                    <a:p>
                      <a:pPr algn="ctr"/>
                      <a:r>
                        <a:rPr lang="pt-BR" sz="3200" dirty="0" smtClean="0">
                          <a:ea typeface="ＭＳ Ｐゴシック" pitchFamily="34" charset="-128"/>
                        </a:rPr>
                        <a:t>2013 - 5.000 escolas</a:t>
                      </a:r>
                    </a:p>
                    <a:p>
                      <a:pPr algn="ctr"/>
                      <a:r>
                        <a:rPr lang="pt-BR" sz="3200" dirty="0" smtClean="0">
                          <a:ea typeface="ＭＳ Ｐゴシック" pitchFamily="34" charset="-128"/>
                        </a:rPr>
                        <a:t>2014 - 10.000 escolas</a:t>
                      </a:r>
                    </a:p>
                    <a:p>
                      <a:pPr algn="ctr"/>
                      <a:r>
                        <a:rPr lang="pt-BR" sz="3200" dirty="0" smtClean="0">
                          <a:ea typeface="ＭＳ Ｐゴシック" pitchFamily="34" charset="-128"/>
                        </a:rPr>
                        <a:t>2015 - 15.000 escolas</a:t>
                      </a:r>
                    </a:p>
                    <a:p>
                      <a:pPr algn="ctr"/>
                      <a:r>
                        <a:rPr lang="pt-BR" sz="3200" dirty="0" smtClean="0">
                          <a:ea typeface="ＭＳ Ｐゴシック" pitchFamily="34" charset="-128"/>
                        </a:rPr>
                        <a:t>2016 – a totalidade das escolas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endParaRPr lang="pt-BR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150" marR="30150" marT="0" marB="0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7092950" y="6308725"/>
            <a:ext cx="1871663" cy="3603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95288" y="260350"/>
          <a:ext cx="8568952" cy="94078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568952"/>
              </a:tblGrid>
              <a:tr h="568822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ENSINO MÉDIO INOVADOR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t-BR" sz="2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t-BR" sz="2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eaLnBrk="1" hangingPunct="1">
                        <a:buFont typeface="Wingdings" pitchFamily="2" charset="2"/>
                        <a:buNone/>
                      </a:pPr>
                      <a:r>
                        <a:rPr lang="pt-BR" altLang="pt-BR" sz="2000" b="1" dirty="0" smtClean="0"/>
                        <a:t>REFERENCIAIS PARA O TRATAMENTO CURRICULAR</a:t>
                      </a:r>
                    </a:p>
                    <a:p>
                      <a:pPr algn="just" eaLnBrk="1" hangingPunct="1">
                        <a:buFont typeface="Wingdings" pitchFamily="2" charset="2"/>
                        <a:buNone/>
                      </a:pPr>
                      <a:endParaRPr lang="pt-BR" altLang="pt-BR" sz="2000" b="1" dirty="0" smtClean="0"/>
                    </a:p>
                    <a:p>
                      <a:pPr marL="285750" indent="-285750" algn="just" eaLnBrk="1" hangingPunct="1">
                        <a:buFontTx/>
                        <a:buChar char="-"/>
                      </a:pPr>
                      <a:r>
                        <a:rPr lang="pt-BR" sz="1800" dirty="0" smtClean="0">
                          <a:ea typeface="ＭＳ Ｐゴシック" pitchFamily="34" charset="-128"/>
                        </a:rPr>
                        <a:t>Ampliação da jornada </a:t>
                      </a:r>
                      <a:r>
                        <a:rPr lang="pt-BR" sz="1800" baseline="0" dirty="0" smtClean="0">
                          <a:ea typeface="ＭＳ Ｐゴシック" pitchFamily="34" charset="-128"/>
                        </a:rPr>
                        <a:t> em </a:t>
                      </a:r>
                      <a:r>
                        <a:rPr lang="pt-BR" sz="1800" dirty="0" smtClean="0">
                          <a:ea typeface="ＭＳ Ｐゴシック" pitchFamily="34" charset="-128"/>
                        </a:rPr>
                        <a:t>tempo integral com c</a:t>
                      </a:r>
                      <a:r>
                        <a:rPr lang="pt-BR" altLang="pt-BR" sz="1800" dirty="0" smtClean="0"/>
                        <a:t>arga horária mínima de 3.000 horas sendo  2.400 horas obrigatórias e  600 horas para implantação gradativa;</a:t>
                      </a:r>
                    </a:p>
                    <a:p>
                      <a:pPr marL="285750" indent="-285750" algn="just" eaLnBrk="1" hangingPunct="1">
                        <a:buFontTx/>
                        <a:buChar char="-"/>
                      </a:pPr>
                      <a:endParaRPr lang="pt-BR" altLang="pt-BR" sz="1800" dirty="0" smtClean="0"/>
                    </a:p>
                    <a:p>
                      <a:pPr marL="285750" indent="-285750" algn="just" eaLnBrk="1" hangingPunct="1">
                        <a:buFontTx/>
                        <a:buChar char="-"/>
                      </a:pPr>
                      <a:r>
                        <a:rPr lang="pt-BR" altLang="pt-BR" sz="1800" dirty="0" smtClean="0"/>
                        <a:t>Docentes em dedicação integral na escola;</a:t>
                      </a:r>
                    </a:p>
                    <a:p>
                      <a:pPr marL="285750" indent="-285750" algn="just" eaLnBrk="1" hangingPunct="1">
                        <a:buFontTx/>
                        <a:buChar char="-"/>
                      </a:pPr>
                      <a:endParaRPr lang="pt-BR" altLang="pt-BR" sz="1800" dirty="0" smtClean="0"/>
                    </a:p>
                    <a:p>
                      <a:pPr marL="285750" indent="-285750" algn="just" eaLnBrk="1" hangingPunct="1">
                        <a:buFontTx/>
                        <a:buChar char="-"/>
                      </a:pPr>
                      <a:r>
                        <a:rPr lang="pt-BR" altLang="pt-BR" sz="1800" dirty="0" smtClean="0"/>
                        <a:t>Projeto Político</a:t>
                      </a:r>
                      <a:r>
                        <a:rPr lang="pt-BR" altLang="pt-BR" sz="1800" baseline="0" dirty="0" smtClean="0"/>
                        <a:t> </a:t>
                      </a:r>
                      <a:r>
                        <a:rPr lang="pt-BR" altLang="pt-BR" sz="1800" dirty="0" smtClean="0"/>
                        <a:t>Pedagógico implementado com participação efetiva da comunidade escolar </a:t>
                      </a:r>
                      <a:r>
                        <a:rPr lang="pt-BR" sz="1800" dirty="0" smtClean="0">
                          <a:ea typeface="ＭＳ Ｐゴシック" pitchFamily="34" charset="-128"/>
                        </a:rPr>
                        <a:t>na perspectiva da gestão democrática;</a:t>
                      </a:r>
                    </a:p>
                    <a:p>
                      <a:pPr marL="0" indent="0" algn="just" eaLnBrk="1" hangingPunct="1">
                        <a:buFontTx/>
                        <a:buNone/>
                      </a:pPr>
                      <a:endParaRPr lang="pt-BR" altLang="pt-BR" sz="18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sz="1800" dirty="0" smtClean="0">
                          <a:ea typeface="ＭＳ Ｐゴシック" pitchFamily="34" charset="-128"/>
                        </a:rPr>
                        <a:t>Perspectiva da Educação Integral</a:t>
                      </a:r>
                      <a:r>
                        <a:rPr lang="pt-BR" sz="1800" baseline="0" dirty="0" smtClean="0">
                          <a:ea typeface="ＭＳ Ｐゴシック" pitchFamily="34" charset="-128"/>
                        </a:rPr>
                        <a:t> e f</a:t>
                      </a:r>
                      <a:r>
                        <a:rPr lang="pt-BR" sz="1800" dirty="0" smtClean="0">
                          <a:ea typeface="ＭＳ Ｐゴシック" pitchFamily="34" charset="-128"/>
                        </a:rPr>
                        <a:t>ortalecimento da interdisciplinaridade;</a:t>
                      </a:r>
                    </a:p>
                    <a:p>
                      <a:pPr algn="just" eaLnBrk="1" hangingPunct="1">
                        <a:buFont typeface="Wingdings" pitchFamily="2" charset="2"/>
                        <a:buNone/>
                      </a:pPr>
                      <a:endParaRPr lang="pt-BR" altLang="pt-BR" sz="1800" dirty="0" smtClean="0"/>
                    </a:p>
                    <a:p>
                      <a:pPr algn="just" eaLnBrk="1" hangingPunct="1">
                        <a:buFont typeface="Wingdings" pitchFamily="2" charset="2"/>
                        <a:buNone/>
                      </a:pPr>
                      <a:r>
                        <a:rPr lang="pt-BR" altLang="pt-BR" sz="1800" dirty="0" smtClean="0"/>
                        <a:t>-  Formato das ações: disciplinas, oficinas, projetos interdisciplinares, aquisição de materiais e tecnologias do Guia de Tecnologias Educacionais, dentre outros .</a:t>
                      </a:r>
                    </a:p>
                    <a:p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0150" marR="30150" marT="0" marB="0"/>
                </a:tc>
              </a:tr>
              <a:tr h="3719649"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endParaRPr lang="pt-BR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150" marR="30150" marT="0" marB="0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7092950" y="6308725"/>
            <a:ext cx="1871663" cy="3603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95288" y="1022350"/>
          <a:ext cx="8568952" cy="866081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568952"/>
              </a:tblGrid>
              <a:tr h="186811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ENSINO MÉDIO INOVADOR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t-BR" sz="2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Projetos de Redesenho Curricular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t-BR" sz="2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1800" baseline="0" dirty="0" smtClean="0"/>
                        <a:t>Apresentar propostas de ações que tenham foco</a:t>
                      </a:r>
                      <a:r>
                        <a:rPr lang="pt-BR" altLang="pt-BR" sz="1800" dirty="0" smtClean="0"/>
                        <a:t>  em atividades  que  articulem</a:t>
                      </a:r>
                      <a:r>
                        <a:rPr lang="pt-BR" altLang="pt-BR" sz="1800" baseline="0" dirty="0" smtClean="0"/>
                        <a:t> os componentes curriculares de uma ou mais áreas em, no mínimo, 5 </a:t>
                      </a:r>
                      <a:r>
                        <a:rPr lang="pt-BR" altLang="pt-BR" sz="1800" baseline="0" dirty="0" err="1" smtClean="0"/>
                        <a:t>macrocampos</a:t>
                      </a:r>
                      <a:r>
                        <a:rPr lang="pt-BR" altLang="pt-BR" sz="1800" baseline="0" dirty="0" smtClean="0"/>
                        <a:t> </a:t>
                      </a:r>
                      <a:r>
                        <a:rPr lang="pt-BR" altLang="pt-BR" sz="1600" b="1" dirty="0" smtClean="0"/>
                        <a:t>:</a:t>
                      </a:r>
                    </a:p>
                    <a:p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companhamento Pedagógico ( Linguagens, Matemática, Ciências Humanas e Ciências da Natureza)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niciação Científica e Pesquisa*;  </a:t>
                      </a:r>
                    </a:p>
                    <a:p>
                      <a:pPr lvl="0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 Leitura e Letramento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 Línguas Estrangeiras;</a:t>
                      </a:r>
                    </a:p>
                    <a:p>
                      <a:pPr lvl="0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 Cultura Corporal; </a:t>
                      </a:r>
                    </a:p>
                    <a:p>
                      <a:pPr lvl="0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 Produção e Fruição das Artes; </a:t>
                      </a:r>
                    </a:p>
                    <a:p>
                      <a:pPr lvl="0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 Comunicação, Cultura Digital e uso de Mídias; </a:t>
                      </a:r>
                    </a:p>
                    <a:p>
                      <a:pPr lvl="0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</a:t>
                      </a:r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Participação Estudantil.</a:t>
                      </a:r>
                    </a:p>
                    <a:p>
                      <a:pPr lvl="0"/>
                      <a:endParaRPr lang="pt-B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50" marR="30150" marT="0" marB="0"/>
                </a:tc>
              </a:tr>
              <a:tr h="3418251"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*OBRIGATÓRIOS</a:t>
                      </a:r>
                    </a:p>
                  </a:txBody>
                  <a:tcPr marL="30150" marR="30150" marT="0" marB="0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7092950" y="6308725"/>
            <a:ext cx="1871663" cy="3603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76250"/>
            <a:ext cx="8218488" cy="59975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pt-BR" sz="3600" b="1" dirty="0" smtClean="0"/>
              <a:t>Ensino Médio</a:t>
            </a:r>
            <a:r>
              <a:rPr lang="pt-BR" dirty="0" smtClean="0"/>
              <a:t> - </a:t>
            </a:r>
            <a:r>
              <a:rPr lang="pt-BR" sz="3600" dirty="0" smtClean="0"/>
              <a:t>etapa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t-BR" sz="3200" dirty="0" smtClean="0"/>
              <a:t>final </a:t>
            </a:r>
            <a:r>
              <a:rPr lang="pt-BR" sz="3200" dirty="0"/>
              <a:t>da educação </a:t>
            </a:r>
            <a:r>
              <a:rPr lang="pt-BR" sz="3200" dirty="0" smtClean="0"/>
              <a:t>básica, conclui </a:t>
            </a:r>
            <a:r>
              <a:rPr lang="pt-BR" sz="3200" dirty="0"/>
              <a:t>a escolarização </a:t>
            </a:r>
            <a:r>
              <a:rPr lang="pt-BR" sz="3200" dirty="0" smtClean="0"/>
              <a:t>obrigatória e possibilita o </a:t>
            </a:r>
            <a:r>
              <a:rPr lang="pt-BR" sz="3200" dirty="0"/>
              <a:t>prosseguimento de estudos. </a:t>
            </a:r>
            <a:endParaRPr lang="pt-BR" sz="32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pt-BR" sz="3200" dirty="0" smtClean="0"/>
              <a:t>de </a:t>
            </a:r>
            <a:r>
              <a:rPr lang="pt-BR" sz="3200" dirty="0"/>
              <a:t>consolidação e aprofundamento dos conhecimentos, oportunizando a preparação básica para o trabalho e desenvolvimento da cidadania, por meio da apropriação de fundamentos científico-tecnológicos dos processos produtivos e da formação ética.</a:t>
            </a: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50825" y="1022350"/>
          <a:ext cx="8712968" cy="763973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712968"/>
              </a:tblGrid>
              <a:tr h="186811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ENSINO MÉDIO INOVADOR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t-BR" sz="2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t-BR" sz="2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pt-BR" altLang="pt-BR" sz="2000" b="1" dirty="0" smtClean="0"/>
                        <a:t>ORIENTAÇÕES PARA ELABORAÇÃO DOS PROJETOS</a:t>
                      </a:r>
                    </a:p>
                    <a:p>
                      <a:pPr algn="just"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endParaRPr lang="pt-BR" altLang="pt-BR" sz="2000" dirty="0" smtClean="0"/>
                    </a:p>
                    <a:p>
                      <a:pPr algn="just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pt-BR" altLang="pt-BR" sz="2000" dirty="0" smtClean="0"/>
                        <a:t>- Análise  e elaboração de diagnóstico do contexto da Unidade Escolar;</a:t>
                      </a:r>
                    </a:p>
                    <a:p>
                      <a:pPr algn="just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endParaRPr lang="pt-BR" altLang="pt-BR" sz="2000" dirty="0" smtClean="0"/>
                    </a:p>
                    <a:p>
                      <a:pPr algn="just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pt-BR" altLang="pt-BR" sz="2000" dirty="0" smtClean="0"/>
                        <a:t>- Avaliação estratégica, com análise do contexto sociopolítico;</a:t>
                      </a:r>
                    </a:p>
                    <a:p>
                      <a:pPr algn="just" eaLnBrk="1" hangingPunct="1">
                        <a:lnSpc>
                          <a:spcPct val="80000"/>
                        </a:lnSpc>
                        <a:buFontTx/>
                        <a:buChar char="-"/>
                      </a:pPr>
                      <a:endParaRPr lang="pt-BR" altLang="pt-BR" sz="2000" dirty="0" smtClean="0"/>
                    </a:p>
                    <a:p>
                      <a:pPr algn="just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pt-BR" altLang="pt-BR" sz="2000" dirty="0" smtClean="0"/>
                        <a:t>- Articulação com o Projeto Político</a:t>
                      </a:r>
                      <a:r>
                        <a:rPr lang="pt-BR" altLang="pt-BR" sz="2000" baseline="0" dirty="0" smtClean="0"/>
                        <a:t> </a:t>
                      </a:r>
                      <a:r>
                        <a:rPr lang="pt-BR" altLang="pt-BR" sz="2000" dirty="0" smtClean="0"/>
                        <a:t>Pedagógico da Escola  e com outros programas:  PAR, PACTO, PDDE, PNAE,</a:t>
                      </a:r>
                      <a:r>
                        <a:rPr lang="pt-BR" altLang="pt-BR" sz="2000" baseline="0" dirty="0" smtClean="0"/>
                        <a:t> </a:t>
                      </a:r>
                      <a:r>
                        <a:rPr lang="pt-BR" altLang="pt-BR" sz="2000" dirty="0" smtClean="0"/>
                        <a:t>PNBE, PNLD, dentre outros; </a:t>
                      </a:r>
                    </a:p>
                    <a:p>
                      <a:pPr algn="just" eaLnBrk="1" hangingPunct="1">
                        <a:lnSpc>
                          <a:spcPct val="80000"/>
                        </a:lnSpc>
                        <a:buFontTx/>
                        <a:buChar char="-"/>
                      </a:pPr>
                      <a:endParaRPr lang="pt-BR" altLang="pt-BR" sz="2000" dirty="0" smtClean="0"/>
                    </a:p>
                    <a:p>
                      <a:pPr algn="just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pt-BR" altLang="pt-BR" sz="2000" dirty="0" smtClean="0"/>
                        <a:t>- Possibilidade de articulação com outras instituições para o desenvolvimento das  atividades  curriculares;</a:t>
                      </a:r>
                    </a:p>
                    <a:p>
                      <a:pPr algn="just" eaLnBrk="1" hangingPunct="1">
                        <a:lnSpc>
                          <a:spcPct val="80000"/>
                        </a:lnSpc>
                        <a:buFontTx/>
                        <a:buChar char="-"/>
                      </a:pPr>
                      <a:endParaRPr lang="pt-BR" altLang="pt-BR" sz="2000" dirty="0" smtClean="0"/>
                    </a:p>
                    <a:p>
                      <a:pPr algn="just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pt-BR" altLang="pt-BR" sz="2000" dirty="0" smtClean="0"/>
                        <a:t>- Definição de estratégias para acompanhamento e avaliação das ações.</a:t>
                      </a:r>
                      <a:endParaRPr lang="pt-BR" sz="2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150" marR="30150" marT="0" marB="0"/>
                </a:tc>
              </a:tr>
              <a:tr h="3418251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pt-BR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150" marR="30150" marT="0" marB="0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7092950" y="6308725"/>
            <a:ext cx="1871663" cy="3603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092950" y="6308725"/>
            <a:ext cx="1871663" cy="3603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23850" y="298450"/>
          <a:ext cx="8280919" cy="544517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280919"/>
              </a:tblGrid>
              <a:tr h="186811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ENSINO MÉDIO INOVADOR</a:t>
                      </a:r>
                    </a:p>
                    <a:p>
                      <a:endParaRPr lang="pt-B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Aspectos observados pelos avaliadores</a:t>
                      </a:r>
                      <a:r>
                        <a:rPr lang="pt-BR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pt-BR" sz="20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AAEs</a:t>
                      </a:r>
                      <a:r>
                        <a:rPr lang="pt-BR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e pela equipe da COEM/DICEI </a:t>
                      </a: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 Projetos</a:t>
                      </a:r>
                      <a:r>
                        <a:rPr lang="pt-BR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Redesenho Curricular- PRC: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Fragilidades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t-BR" sz="2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150" marR="30150" marT="0" marB="0"/>
                </a:tc>
              </a:tr>
              <a:tr h="3418251"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descrição das ações nos projetos muitas vezes é genérica, com pouca </a:t>
                      </a:r>
                      <a:r>
                        <a:rPr lang="pt-BR" sz="2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areza</a:t>
                      </a: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sobre o desenvolvimento das atividades propostas;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endParaRPr lang="pt-BR" sz="20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escolha dos itens financiáveis muitas vezes não corresponde à ação proposta e propõe aquisição de materiais de uso comum (EVA, resmas A4 </a:t>
                      </a:r>
                      <a:r>
                        <a:rPr lang="pt-BR" sz="2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demonstrando necessidade de reflexão para escolhas apropriadas às atividades levando em conta itens que poderão qualificar o desenvolvimento das ações;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endParaRPr lang="pt-BR" sz="20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Muitos projetos ainda apresentam, no </a:t>
                      </a:r>
                      <a:r>
                        <a:rPr lang="pt-BR" sz="2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macrocampo</a:t>
                      </a: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acompanhamento pedagógico, apenas a ideia de reforço escolar.</a:t>
                      </a:r>
                      <a:endParaRPr lang="pt-BR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150" marR="301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092950" y="6308725"/>
            <a:ext cx="1871663" cy="3603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23850" y="390525"/>
          <a:ext cx="8351838" cy="579596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352927"/>
              </a:tblGrid>
              <a:tr h="186811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ENSINO MÉDIO INOVADOR</a:t>
                      </a:r>
                    </a:p>
                    <a:p>
                      <a:endParaRPr lang="pt-B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Aspectos observados pelos avaliadores</a:t>
                      </a:r>
                      <a:r>
                        <a:rPr lang="pt-BR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pt-BR" sz="20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AAEs</a:t>
                      </a:r>
                      <a:r>
                        <a:rPr lang="pt-BR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e pela equipe da COEM/DICEI </a:t>
                      </a: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 Projetos</a:t>
                      </a:r>
                      <a:r>
                        <a:rPr lang="pt-BR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Redesenho Curricular- PRC: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t-BR" sz="2000" b="1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Avanços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t-BR" sz="2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150" marR="30150" marT="0" marB="0"/>
                </a:tc>
              </a:tr>
              <a:tr h="3418251"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Alguns projetos apresentam  ações de integração curricular, com</a:t>
                      </a: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articulação entre componentes na construção da proposta;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endParaRPr lang="pt-BR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Diversas propostas incluem atividades fora do espaço escolar, desenvolvendo a ação na perspectiva do território;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pt-BR" sz="20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de pesquisa qualificadas pela possibilidade de articulação entre os componentes e as áreas na construção da proposta e pela ampliação dos recursos para pesquisas de campo, melhoria dos laboratórios, dentre outros.</a:t>
                      </a:r>
                      <a:endParaRPr lang="pt-BR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150" marR="301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18488" cy="86995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pt-BR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ARTICULAÇÃO </a:t>
            </a:r>
            <a:r>
              <a:rPr lang="pt-BR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27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ProEMI</a:t>
            </a:r>
            <a:r>
              <a:rPr lang="pt-BR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A AÇÃO DE </a:t>
            </a:r>
            <a:br>
              <a:rPr lang="pt-BR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FORMAÇÃO CONTINUADA /</a:t>
            </a:r>
            <a: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PACTO</a:t>
            </a:r>
            <a:endParaRPr lang="pt-BR" sz="3100" dirty="0"/>
          </a:p>
        </p:txBody>
      </p:sp>
      <p:sp>
        <p:nvSpPr>
          <p:cNvPr id="3481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0825" y="1412875"/>
            <a:ext cx="8424863" cy="5060950"/>
          </a:xfrm>
        </p:spPr>
        <p:txBody>
          <a:bodyPr/>
          <a:lstStyle/>
          <a:p>
            <a:pPr algn="just"/>
            <a:r>
              <a:rPr lang="pt-BR" smtClean="0">
                <a:latin typeface="Arial" charset="0"/>
                <a:cs typeface="Arial" charset="0"/>
              </a:rPr>
              <a:t> </a:t>
            </a:r>
            <a:r>
              <a:rPr lang="pt-BR" sz="2500" smtClean="0">
                <a:latin typeface="Arial" charset="0"/>
                <a:cs typeface="Arial" charset="0"/>
              </a:rPr>
              <a:t>Implementação das Diretrizes Curriculares Nacionais do Ensino Médio (DCNEM) – </a:t>
            </a:r>
            <a:r>
              <a:rPr lang="pt-BR" sz="2500" smtClean="0">
                <a:solidFill>
                  <a:srgbClr val="FF0000"/>
                </a:solidFill>
                <a:latin typeface="Arial" charset="0"/>
                <a:cs typeface="Arial" charset="0"/>
              </a:rPr>
              <a:t>formação humana integral</a:t>
            </a:r>
            <a:r>
              <a:rPr lang="pt-BR" sz="2500" smtClean="0">
                <a:latin typeface="Arial" charset="0"/>
                <a:cs typeface="Arial" charset="0"/>
              </a:rPr>
              <a:t>;</a:t>
            </a:r>
          </a:p>
          <a:p>
            <a:pPr algn="just"/>
            <a:r>
              <a:rPr lang="pt-BR" sz="2500" smtClean="0">
                <a:latin typeface="Arial" charset="0"/>
                <a:cs typeface="Arial" charset="0"/>
              </a:rPr>
              <a:t>Reflexão sobre a realidade escolar feita pelos professores no PACTO fortalece a </a:t>
            </a:r>
            <a:r>
              <a:rPr lang="pt-BR" sz="2500" smtClean="0">
                <a:solidFill>
                  <a:srgbClr val="FF0000"/>
                </a:solidFill>
                <a:latin typeface="Arial" charset="0"/>
                <a:cs typeface="Arial" charset="0"/>
              </a:rPr>
              <a:t>construção coletiva do currículo</a:t>
            </a:r>
            <a:r>
              <a:rPr lang="pt-BR" sz="2500" smtClean="0">
                <a:latin typeface="Arial" charset="0"/>
                <a:cs typeface="Arial" charset="0"/>
              </a:rPr>
              <a:t>;</a:t>
            </a:r>
          </a:p>
          <a:p>
            <a:pPr algn="just"/>
            <a:r>
              <a:rPr lang="pt-BR" sz="2500" smtClean="0">
                <a:latin typeface="Arial" charset="0"/>
                <a:cs typeface="Arial" charset="0"/>
              </a:rPr>
              <a:t> Foco nos sujeitos do Ensino Médio (I etapa PACTO) contribui  para as propostas curriculares com interface na vida, no cotidiano e nas necessidades das </a:t>
            </a:r>
            <a:r>
              <a:rPr lang="pt-BR" sz="2500" smtClean="0">
                <a:solidFill>
                  <a:srgbClr val="FF0000"/>
                </a:solidFill>
                <a:latin typeface="Arial" charset="0"/>
                <a:cs typeface="Arial" charset="0"/>
              </a:rPr>
              <a:t>múltiplas juventudes presentes nas escola;</a:t>
            </a:r>
          </a:p>
          <a:p>
            <a:pPr algn="just"/>
            <a:r>
              <a:rPr lang="pt-BR" sz="2500" smtClean="0">
                <a:latin typeface="Arial" charset="0"/>
                <a:cs typeface="Arial" charset="0"/>
              </a:rPr>
              <a:t> Áreas de conhecimento (II etapa PACTO) ampliam o</a:t>
            </a:r>
            <a:r>
              <a:rPr lang="pt-BR" sz="2500" smtClean="0">
                <a:solidFill>
                  <a:srgbClr val="FF0000"/>
                </a:solidFill>
                <a:latin typeface="Arial" charset="0"/>
                <a:cs typeface="Arial" charset="0"/>
              </a:rPr>
              <a:t> diálogo entre os componentes </a:t>
            </a:r>
            <a:r>
              <a:rPr lang="pt-BR" sz="2500" smtClean="0">
                <a:latin typeface="Arial" charset="0"/>
                <a:cs typeface="Arial" charset="0"/>
              </a:rPr>
              <a:t>(de uma ou mais áreas).</a:t>
            </a:r>
          </a:p>
          <a:p>
            <a:pPr algn="just" eaLnBrk="1" hangingPunct="1">
              <a:spcBef>
                <a:spcPct val="0"/>
              </a:spcBef>
              <a:buClrTx/>
              <a:buSzTx/>
            </a:pPr>
            <a:endParaRPr lang="pt-BR" smtClean="0">
              <a:latin typeface="Arial" charset="0"/>
              <a:cs typeface="Arial" charset="0"/>
            </a:endParaRPr>
          </a:p>
          <a:p>
            <a:pPr algn="just"/>
            <a:endParaRPr lang="pt-BR" smtClean="0">
              <a:latin typeface="Arial" charset="0"/>
              <a:cs typeface="Arial" charset="0"/>
            </a:endParaRPr>
          </a:p>
          <a:p>
            <a:endParaRPr lang="pt-B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20638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488" y="3933825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0825" y="1628775"/>
            <a:ext cx="8450263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DE EDUCAÇÃO BÁSICA</a:t>
            </a:r>
          </a:p>
          <a:p>
            <a:pPr algn="ctr">
              <a:defRPr/>
            </a:pPr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DIRETORIA DE CURRÍCULOS E EDUCAÇÃO INTEGRAL</a:t>
            </a:r>
          </a:p>
          <a:p>
            <a:pPr algn="ctr">
              <a:defRPr/>
            </a:pPr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COORDENAÇÃO GERAL DE ENSINO MÉDIO – Profa. Adriana </a:t>
            </a:r>
            <a:r>
              <a:rPr lang="pt-BR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Andres</a:t>
            </a:r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it-IT" sz="3200" dirty="0"/>
              <a:t>Fone: (61) 2022 8305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50825" y="1341438"/>
          <a:ext cx="8496945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531"/>
                <a:gridCol w="837092"/>
                <a:gridCol w="1189916"/>
                <a:gridCol w="1071734"/>
                <a:gridCol w="1071734"/>
                <a:gridCol w="382761"/>
                <a:gridCol w="2974177"/>
              </a:tblGrid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Matrículas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Brasil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EM regular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EM Integrado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EM Normal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EM Integral </a:t>
                      </a:r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contempla</a:t>
                      </a:r>
                      <a:r>
                        <a:rPr lang="pt-BR" sz="1400" b="1" u="none" strike="noStrike" dirty="0">
                          <a:effectLst/>
                        </a:rPr>
                        <a:t> EM, EM Integrado e EM </a:t>
                      </a:r>
                      <a:r>
                        <a:rPr lang="pt-BR" sz="1400" b="1" u="none" strike="noStrike" dirty="0" smtClean="0">
                          <a:effectLst/>
                        </a:rPr>
                        <a:t>Normal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8.312.815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7.854.207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338.390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120.218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</a:rPr>
                        <a:t>377.662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Federal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138.194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20.447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117.747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40.351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Estadual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7.046.953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6.754.664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183.637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108.652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302.105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Municipal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62.629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45.212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10.738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6.679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1.565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Privado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1.065.039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1.033.884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26.268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4.887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33.641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4396" name="Retângulo 3"/>
          <p:cNvSpPr>
            <a:spLocks noChangeArrowheads="1"/>
          </p:cNvSpPr>
          <p:nvPr/>
        </p:nvSpPr>
        <p:spPr bwMode="auto">
          <a:xfrm>
            <a:off x="1476375" y="260350"/>
            <a:ext cx="5975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/>
              <a:t>Matrículas  Ensino Médio </a:t>
            </a:r>
          </a:p>
          <a:p>
            <a:pPr algn="ctr"/>
            <a:r>
              <a:rPr lang="pt-BR" sz="2400" b="1"/>
              <a:t>Censo Escolar 2013</a:t>
            </a:r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57200" y="1600200"/>
          <a:ext cx="7704858" cy="4320480"/>
        </p:xfrm>
        <a:graphic>
          <a:graphicData uri="http://schemas.openxmlformats.org/drawingml/2006/table">
            <a:tbl>
              <a:tblPr/>
              <a:tblGrid>
                <a:gridCol w="2627705"/>
                <a:gridCol w="2629802"/>
                <a:gridCol w="2447351"/>
              </a:tblGrid>
              <a:tr h="898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Matriculas Diurno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Matrículas Noturno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0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0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8" name="Retângulo 2"/>
          <p:cNvSpPr>
            <a:spLocks noChangeArrowheads="1"/>
          </p:cNvSpPr>
          <p:nvPr/>
        </p:nvSpPr>
        <p:spPr bwMode="auto">
          <a:xfrm>
            <a:off x="2268538" y="908050"/>
            <a:ext cx="452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Matrículas Ensino Médio diurno x noturno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/>
        </p:nvGraphicFramePr>
        <p:xfrm>
          <a:off x="744539" y="1628800"/>
          <a:ext cx="80613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Retângulo 2"/>
          <p:cNvSpPr>
            <a:spLocks noChangeArrowheads="1"/>
          </p:cNvSpPr>
          <p:nvPr/>
        </p:nvSpPr>
        <p:spPr bwMode="auto">
          <a:xfrm>
            <a:off x="2286000" y="1052513"/>
            <a:ext cx="4373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/>
              <a:t>DISTRIBUIÇÃO DAS MATRÍCULAS DO ENSINO MÉDIO REGULAR POR DEPENDÊNCIA ADMINISTRATIVA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888" y="1773238"/>
            <a:ext cx="8910637" cy="480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tângulo 2"/>
          <p:cNvSpPr>
            <a:spLocks noChangeArrowheads="1"/>
          </p:cNvSpPr>
          <p:nvPr/>
        </p:nvSpPr>
        <p:spPr bwMode="auto">
          <a:xfrm>
            <a:off x="2286000" y="908050"/>
            <a:ext cx="4806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ea typeface="ＭＳ Ｐゴシック" pitchFamily="34" charset="-128"/>
              </a:rPr>
              <a:t>DISTRIBUIÇÃO DAS MATRÍCULAS ENTRE A POPULAÇÃO DE 15 A 17 ANOS</a:t>
            </a:r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95288" y="1022350"/>
          <a:ext cx="8568952" cy="811217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568952"/>
              </a:tblGrid>
              <a:tr h="186811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ENSINO MÉDIO INOVADOR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t-BR" sz="2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 do PNE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t-BR" sz="2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t-BR" sz="2400" b="1" dirty="0" smtClean="0">
                          <a:ea typeface="ＭＳ Ｐゴシック" pitchFamily="34" charset="-128"/>
                        </a:rPr>
                        <a:t>Meta 3: </a:t>
                      </a:r>
                      <a:r>
                        <a:rPr lang="pt-BR" sz="2400" dirty="0" smtClean="0">
                          <a:ea typeface="ＭＳ Ｐゴシック" pitchFamily="34" charset="-128"/>
                        </a:rPr>
                        <a:t>Universalizar, até 2016, o atendimento escolar para toda a população de quinze a dezessete anos</a:t>
                      </a:r>
                      <a:r>
                        <a:rPr lang="pt-BR" sz="2400" baseline="0" dirty="0" smtClean="0">
                          <a:ea typeface="ＭＳ Ｐゴシック" pitchFamily="34" charset="-128"/>
                        </a:rPr>
                        <a:t> e elevar até o final do período de vigência deste PNE, a taxa líquida de matrículas  no Ensino Médio para 85%;</a:t>
                      </a:r>
                      <a:endParaRPr lang="pt-BR" sz="2400" dirty="0" smtClean="0">
                        <a:ea typeface="ＭＳ Ｐゴシック" pitchFamily="34" charset="-128"/>
                      </a:endParaRPr>
                    </a:p>
                    <a:p>
                      <a:endParaRPr lang="pt-BR" sz="2400" dirty="0" smtClean="0">
                        <a:ea typeface="ＭＳ Ｐゴシック" pitchFamily="34" charset="-128"/>
                      </a:endParaRPr>
                    </a:p>
                    <a:p>
                      <a:r>
                        <a:rPr lang="pt-BR" sz="2400" b="1" dirty="0" smtClean="0">
                          <a:ea typeface="ＭＳ Ｐゴシック" pitchFamily="34" charset="-128"/>
                        </a:rPr>
                        <a:t>Meta 6: </a:t>
                      </a:r>
                      <a:r>
                        <a:rPr lang="pt-BR" sz="2400" dirty="0" smtClean="0">
                          <a:ea typeface="ＭＳ Ｐゴシック" pitchFamily="34" charset="-128"/>
                        </a:rPr>
                        <a:t>Oferecer educação em tempo integral em, no mínimo,  cinquenta por cento das escolas públicas, de forma a atender, pelo menos , 25 % dos</a:t>
                      </a:r>
                      <a:r>
                        <a:rPr lang="pt-BR" sz="2400" baseline="0" dirty="0" smtClean="0">
                          <a:ea typeface="ＭＳ Ｐゴシック" pitchFamily="34" charset="-128"/>
                        </a:rPr>
                        <a:t> alunos da</a:t>
                      </a:r>
                      <a:r>
                        <a:rPr lang="pt-BR" sz="2400" dirty="0" smtClean="0">
                          <a:ea typeface="ＭＳ Ｐゴシック" pitchFamily="34" charset="-128"/>
                        </a:rPr>
                        <a:t> educação básica.</a:t>
                      </a:r>
                    </a:p>
                    <a:p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0150" marR="30150" marT="0" marB="0"/>
                </a:tc>
              </a:tr>
              <a:tr h="3418251"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endParaRPr lang="pt-BR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150" marR="30150" marT="0" marB="0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7092950" y="6308725"/>
            <a:ext cx="1871663" cy="3603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8939" y="-60088"/>
            <a:ext cx="8936969" cy="67710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0000"/>
              <a:defRPr/>
            </a:pPr>
            <a:r>
              <a:rPr lang="pt-BR" sz="3800" b="1" dirty="0">
                <a:solidFill>
                  <a:schemeClr val="bg1"/>
                </a:solidFill>
              </a:rPr>
              <a:t>Ensino Médio</a:t>
            </a:r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 bwMode="auto">
          <a:xfrm>
            <a:off x="611188" y="495300"/>
            <a:ext cx="8229600" cy="576263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bg1"/>
                </a:solidFill>
              </a:rPr>
              <a:t>AÇÕES ESTRUTURANTES REALIZADAS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8425" y="446088"/>
            <a:ext cx="8785225" cy="61626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b="1" dirty="0" smtClean="0">
                <a:cs typeface="Arial" pitchFamily="34" charset="0"/>
              </a:rPr>
              <a:t>PROGRAMAS DE TRANSFERÊNCIA VOLUNTÁRIA PARA ESTADOS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300" dirty="0" smtClean="0">
                <a:cs typeface="Arial" pitchFamily="34" charset="0"/>
              </a:rPr>
              <a:t>Criação do Programa Brasil Profissionalizado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300" dirty="0" smtClean="0">
                <a:cs typeface="Arial" pitchFamily="34" charset="0"/>
              </a:rPr>
              <a:t>Ampliação de Recursos pelo Plano de Ações Articuladas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10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b="1" dirty="0" smtClean="0">
                <a:cs typeface="Arial" pitchFamily="34" charset="0"/>
              </a:rPr>
              <a:t>PROGRAMAS </a:t>
            </a:r>
            <a:r>
              <a:rPr lang="pt-BR" sz="2300" b="1" dirty="0">
                <a:cs typeface="Arial" pitchFamily="34" charset="0"/>
              </a:rPr>
              <a:t>DE FORMAÇÃO </a:t>
            </a:r>
            <a:r>
              <a:rPr lang="pt-BR" sz="2300" b="1" dirty="0" smtClean="0">
                <a:cs typeface="Arial" pitchFamily="34" charset="0"/>
              </a:rPr>
              <a:t>INICIAL DE </a:t>
            </a:r>
            <a:r>
              <a:rPr lang="pt-BR" sz="2300" b="1" dirty="0">
                <a:cs typeface="Arial" pitchFamily="34" charset="0"/>
              </a:rPr>
              <a:t>PROFESSORES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300" dirty="0">
                <a:cs typeface="Arial" pitchFamily="34" charset="0"/>
              </a:rPr>
              <a:t>Criação do Programa Institucional  de Bolsas de Iniciação à Docência – </a:t>
            </a:r>
            <a:r>
              <a:rPr lang="pt-BR" sz="2300" dirty="0" smtClean="0">
                <a:cs typeface="Arial" pitchFamily="34" charset="0"/>
              </a:rPr>
              <a:t>PIBID </a:t>
            </a:r>
            <a:endParaRPr lang="pt-BR" sz="2300" dirty="0"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300" dirty="0" smtClean="0">
                <a:cs typeface="Arial" pitchFamily="34" charset="0"/>
              </a:rPr>
              <a:t>Criação </a:t>
            </a:r>
            <a:r>
              <a:rPr lang="pt-BR" sz="2300" dirty="0">
                <a:cs typeface="Arial" pitchFamily="34" charset="0"/>
              </a:rPr>
              <a:t>do Plano Nacional de Formação de Professores da Educação Básica </a:t>
            </a:r>
            <a:r>
              <a:rPr lang="pt-BR" sz="2300" dirty="0" smtClean="0">
                <a:cs typeface="Arial" pitchFamily="34" charset="0"/>
              </a:rPr>
              <a:t>– PARFOR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1000" dirty="0">
              <a:cs typeface="Arial" pitchFamily="34" charset="0"/>
            </a:endParaRPr>
          </a:p>
          <a:p>
            <a:pPr marL="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cs typeface="Arial" pitchFamily="34" charset="0"/>
              </a:rPr>
              <a:t> </a:t>
            </a:r>
            <a:r>
              <a:rPr lang="en-US" sz="2300" b="1" dirty="0" smtClean="0">
                <a:cs typeface="Arial" pitchFamily="34" charset="0"/>
              </a:rPr>
              <a:t>AÇÕES </a:t>
            </a:r>
            <a:r>
              <a:rPr lang="en-US" sz="2300" b="1" dirty="0">
                <a:cs typeface="Arial" pitchFamily="34" charset="0"/>
              </a:rPr>
              <a:t>FEDERAIS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300" dirty="0" smtClean="0">
                <a:cs typeface="Arial" pitchFamily="34" charset="0"/>
              </a:rPr>
              <a:t>Ampliação </a:t>
            </a:r>
            <a:r>
              <a:rPr lang="pt-BR" sz="2300" dirty="0">
                <a:cs typeface="Arial" pitchFamily="34" charset="0"/>
              </a:rPr>
              <a:t>da Rede Federal de Educação Profissional e Tecnológica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300" dirty="0" smtClean="0">
                <a:cs typeface="Arial" pitchFamily="34" charset="0"/>
              </a:rPr>
              <a:t>Criação </a:t>
            </a:r>
            <a:r>
              <a:rPr lang="pt-BR" sz="2300" dirty="0">
                <a:cs typeface="Arial" pitchFamily="34" charset="0"/>
              </a:rPr>
              <a:t>do </a:t>
            </a:r>
            <a:r>
              <a:rPr lang="pt-BR" sz="2300" dirty="0" err="1">
                <a:cs typeface="Arial" pitchFamily="34" charset="0"/>
              </a:rPr>
              <a:t>Pronatec</a:t>
            </a:r>
            <a:endParaRPr lang="pt-BR" sz="2300" dirty="0"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2300" dirty="0"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23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549275"/>
            <a:ext cx="7993063" cy="6192838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b="1" dirty="0" smtClean="0">
                <a:cs typeface="Arial" pitchFamily="34" charset="0"/>
              </a:rPr>
              <a:t>FINANCIAMENTO</a:t>
            </a:r>
            <a:endParaRPr lang="pt-BR" sz="2300" dirty="0" smtClean="0"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300" dirty="0" smtClean="0">
                <a:cs typeface="Arial" pitchFamily="34" charset="0"/>
              </a:rPr>
              <a:t>Extensão do </a:t>
            </a:r>
            <a:r>
              <a:rPr lang="pt-BR" sz="2300" dirty="0" err="1" smtClean="0">
                <a:cs typeface="Arial" pitchFamily="34" charset="0"/>
              </a:rPr>
              <a:t>Fundeb</a:t>
            </a:r>
            <a:r>
              <a:rPr lang="pt-BR" sz="2300" dirty="0" smtClean="0">
                <a:cs typeface="Arial" pitchFamily="34" charset="0"/>
              </a:rPr>
              <a:t> para o Ensino Médio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300" dirty="0" smtClean="0">
                <a:cs typeface="Arial" pitchFamily="34" charset="0"/>
              </a:rPr>
              <a:t>Extensão dos Recursos do Salário Educação para Ensino Médio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10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300" b="1" dirty="0">
                <a:cs typeface="Arial" pitchFamily="34" charset="0"/>
              </a:rPr>
              <a:t>PROGRAMAS DE APOIO AO ESTUDANTE E À ESCOLA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300" dirty="0" smtClean="0">
                <a:cs typeface="Arial" pitchFamily="34" charset="0"/>
              </a:rPr>
              <a:t>Extensão </a:t>
            </a:r>
            <a:r>
              <a:rPr lang="pt-BR" sz="2300" dirty="0">
                <a:cs typeface="Arial" pitchFamily="34" charset="0"/>
              </a:rPr>
              <a:t>do Programa Nacional de Alimentação Escolar (PNAE) para estudantes do Ensino Médio (desde 2009</a:t>
            </a:r>
            <a:r>
              <a:rPr lang="pt-BR" sz="2300" dirty="0" smtClean="0">
                <a:cs typeface="Arial" pitchFamily="34" charset="0"/>
              </a:rPr>
              <a:t>) </a:t>
            </a:r>
            <a:endParaRPr lang="pt-BR" sz="2300" dirty="0"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300" dirty="0">
                <a:cs typeface="Arial" pitchFamily="34" charset="0"/>
              </a:rPr>
              <a:t>Extensão do Programa Nacional de Transporte Escolar (PNATE) para estudantes do Ensino Médio (desde 2009</a:t>
            </a:r>
            <a:r>
              <a:rPr lang="pt-BR" sz="2300" dirty="0" smtClean="0">
                <a:cs typeface="Arial" pitchFamily="34" charset="0"/>
              </a:rPr>
              <a:t>)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300" dirty="0">
                <a:cs typeface="Arial" pitchFamily="34" charset="0"/>
              </a:rPr>
              <a:t>Ampliação do Programa Dinheiro Direto na Escola  (PDDE) para escolas de médio (desde 2009</a:t>
            </a:r>
            <a:r>
              <a:rPr lang="pt-BR" sz="2300" dirty="0" smtClean="0">
                <a:cs typeface="Arial" pitchFamily="34" charset="0"/>
              </a:rPr>
              <a:t>)</a:t>
            </a:r>
            <a:endParaRPr lang="pt-BR" sz="2300" dirty="0"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300" dirty="0" smtClean="0">
                <a:cs typeface="Arial" pitchFamily="34" charset="0"/>
              </a:rPr>
              <a:t>Ampliação </a:t>
            </a:r>
            <a:r>
              <a:rPr lang="pt-BR" sz="2300" dirty="0">
                <a:cs typeface="Arial" pitchFamily="34" charset="0"/>
              </a:rPr>
              <a:t>do Programa Nacional do Livro Didático (PNLD) e Biblioteca Escolar para estudantes do Ensino Médio (desde 2007</a:t>
            </a:r>
            <a:r>
              <a:rPr lang="pt-BR" sz="2300" dirty="0" smtClean="0">
                <a:cs typeface="Arial" pitchFamily="34" charset="0"/>
              </a:rPr>
              <a:t>)</a:t>
            </a:r>
            <a:endParaRPr lang="pt-BR" sz="2300" dirty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300" dirty="0" smtClean="0"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8939" y="-60088"/>
            <a:ext cx="8936969" cy="67710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0000"/>
              <a:defRPr/>
            </a:pPr>
            <a:r>
              <a:rPr lang="pt-BR" sz="3800" b="1" dirty="0">
                <a:solidFill>
                  <a:schemeClr val="bg1"/>
                </a:solidFill>
              </a:rPr>
              <a:t>Ensino Médio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Balcão Envidraçado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Balcão Envidraçado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3873</TotalTime>
  <Words>1458</Words>
  <Application>Microsoft Office PowerPoint</Application>
  <PresentationFormat>Apresentação na tela (4:3)</PresentationFormat>
  <Paragraphs>217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Balcão Envidraçado</vt:lpstr>
      <vt:lpstr>MINISTÉRIO DA EDUCAÇÃO SECRETARIA DE EDUCAÇÃO BÁSICA Diretoria de Currículos e Educação Integral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PRINCIPAIS DESAFIOS – Ensino Médio</vt:lpstr>
      <vt:lpstr>Slide 11</vt:lpstr>
      <vt:lpstr>Ações para o redesenho curricular.</vt:lpstr>
      <vt:lpstr>Programa Ensino Médio Inovador- ProEMI</vt:lpstr>
      <vt:lpstr>Programa Ensino Médio Inovador- ProEMI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 ARTICULAÇÃO DO ProEMI COM A AÇÃO DE  FORMAÇÃO CONTINUADA /PACTO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FUNDO PPT</dc:title>
  <dc:creator>veronicacarvalho</dc:creator>
  <cp:lastModifiedBy>Locado</cp:lastModifiedBy>
  <cp:revision>400</cp:revision>
  <cp:lastPrinted>2013-06-04T15:51:32Z</cp:lastPrinted>
  <dcterms:created xsi:type="dcterms:W3CDTF">2011-07-18T18:46:55Z</dcterms:created>
  <dcterms:modified xsi:type="dcterms:W3CDTF">2014-10-21T18:03:47Z</dcterms:modified>
</cp:coreProperties>
</file>